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14"/>
  </p:notesMasterIdLst>
  <p:sldIdLst>
    <p:sldId id="256" r:id="rId2"/>
    <p:sldId id="274" r:id="rId3"/>
    <p:sldId id="258" r:id="rId4"/>
    <p:sldId id="259" r:id="rId5"/>
    <p:sldId id="266" r:id="rId6"/>
    <p:sldId id="261" r:id="rId7"/>
    <p:sldId id="262" r:id="rId8"/>
    <p:sldId id="275" r:id="rId9"/>
    <p:sldId id="257" r:id="rId10"/>
    <p:sldId id="27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427" autoAdjust="0"/>
  </p:normalViewPr>
  <p:slideViewPr>
    <p:cSldViewPr snapToGrid="0">
      <p:cViewPr>
        <p:scale>
          <a:sx n="100" d="100"/>
          <a:sy n="100" d="100"/>
        </p:scale>
        <p:origin x="-990" y="-23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6FF30-EFD7-4437-901C-DE7AE577CC7B}" type="datetimeFigureOut">
              <a:rPr lang="en-GB" smtClean="0"/>
              <a:t>07/03/2018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91835-90FF-41E4-AF94-16E4E0C00F06}" type="slidenum">
              <a:rPr lang="en-GB" smtClean="0"/>
              <a:t>‹#›</a:t>
            </a:fld>
            <a:endParaRPr lang="en-GB"/>
          </a:p>
        </p:txBody>
      </p:sp>
    </p:spTree>
    <p:extLst>
      <p:ext uri="{BB962C8B-B14F-4D97-AF65-F5344CB8AC3E}">
        <p14:creationId xmlns:p14="http://schemas.microsoft.com/office/powerpoint/2010/main" val="315023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Assignment</a:t>
            </a:r>
          </a:p>
          <a:p>
            <a:pPr marL="457200" marR="0" lvl="0" indent="-474344" algn="just" rtl="0">
              <a:lnSpc>
                <a:spcPct val="150000"/>
              </a:lnSpc>
              <a:spcBef>
                <a:spcPts val="0"/>
              </a:spcBef>
              <a:spcAft>
                <a:spcPts val="0"/>
              </a:spcAft>
              <a:buClr>
                <a:srgbClr val="FF0000"/>
              </a:buClr>
              <a:buSzPts val="1800"/>
              <a:buFont typeface="Tahoma"/>
              <a:buAutoNum type="arabicPeriod"/>
            </a:pPr>
            <a:r>
              <a:rPr lang="en-US" sz="1200" dirty="0">
                <a:solidFill>
                  <a:schemeClr val="dk1"/>
                </a:solidFill>
                <a:latin typeface="Tahoma"/>
                <a:ea typeface="Tahoma"/>
                <a:cs typeface="Tahoma"/>
                <a:sym typeface="Tahoma"/>
              </a:rPr>
              <a:t>2D Game</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Main control mechanic is </a:t>
            </a:r>
            <a:r>
              <a:rPr lang="en-US" sz="1200" dirty="0">
                <a:solidFill>
                  <a:schemeClr val="dk1"/>
                </a:solidFill>
                <a:latin typeface="Tahoma"/>
                <a:ea typeface="Tahoma"/>
                <a:cs typeface="Tahoma"/>
                <a:sym typeface="Tahoma"/>
              </a:rPr>
              <a:t>a simple tap</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dirty="0">
                <a:solidFill>
                  <a:schemeClr val="dk1"/>
                </a:solidFill>
                <a:latin typeface="Tahoma"/>
                <a:ea typeface="Tahoma"/>
                <a:cs typeface="Tahoma"/>
                <a:sym typeface="Tahoma"/>
              </a:rPr>
              <a:t>Multiplayer </a:t>
            </a:r>
            <a:r>
              <a:rPr lang="en-US" sz="1200" i="0" u="none" strike="noStrike" cap="none" dirty="0">
                <a:solidFill>
                  <a:schemeClr val="dk1"/>
                </a:solidFill>
                <a:latin typeface="Tahoma"/>
                <a:ea typeface="Tahoma"/>
                <a:cs typeface="Tahoma"/>
                <a:sym typeface="Tahoma"/>
              </a:rPr>
              <a:t>– by taking turns</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On a single device </a:t>
            </a:r>
          </a:p>
          <a:p>
            <a:pPr marL="457200" marR="0" lvl="0" indent="-474344" algn="just" rtl="0">
              <a:lnSpc>
                <a:spcPct val="150000"/>
              </a:lnSpc>
              <a:spcBef>
                <a:spcPts val="360"/>
              </a:spcBef>
              <a:spcAft>
                <a:spcPts val="0"/>
              </a:spcAft>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Symmetric</a:t>
            </a:r>
          </a:p>
          <a:p>
            <a:pPr marL="457200" marR="0" lvl="0" indent="-474344" algn="just" rtl="0">
              <a:lnSpc>
                <a:spcPct val="150000"/>
              </a:lnSpc>
              <a:spcBef>
                <a:spcPts val="360"/>
              </a:spcBef>
              <a:buClr>
                <a:srgbClr val="FF0000"/>
              </a:buClr>
              <a:buSzPts val="1800"/>
              <a:buFont typeface="Tahoma"/>
              <a:buAutoNum type="arabicPeriod"/>
            </a:pPr>
            <a:r>
              <a:rPr lang="en-US" sz="1200" i="0" u="none" strike="noStrike" cap="none" dirty="0">
                <a:solidFill>
                  <a:schemeClr val="dk1"/>
                </a:solidFill>
                <a:latin typeface="Tahoma"/>
                <a:ea typeface="Tahoma"/>
                <a:cs typeface="Tahoma"/>
                <a:sym typeface="Tahoma"/>
              </a:rPr>
              <a:t>Simple and intuitive rules</a:t>
            </a:r>
          </a:p>
          <a:p>
            <a:pPr marL="0" marR="0" lvl="0" indent="0" algn="just" rtl="0">
              <a:lnSpc>
                <a:spcPct val="150000"/>
              </a:lnSpc>
              <a:spcBef>
                <a:spcPts val="360"/>
              </a:spcBef>
              <a:buClr>
                <a:srgbClr val="FF0000"/>
              </a:buClr>
              <a:buSzPts val="1800"/>
              <a:buFont typeface="Tahoma"/>
              <a:buNone/>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Tahoma"/>
              <a:buNone/>
            </a:pPr>
            <a:r>
              <a:rPr lang="en-US" sz="1200" i="0" u="none" strike="noStrike" cap="none" dirty="0">
                <a:solidFill>
                  <a:schemeClr val="dk1"/>
                </a:solidFill>
                <a:latin typeface="Tahoma"/>
                <a:ea typeface="Tahoma"/>
                <a:cs typeface="Tahoma"/>
                <a:sym typeface="Tahoma"/>
              </a:rPr>
              <a:t>The gameplay experience should be </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Engaging</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Focused</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Polished</a:t>
            </a:r>
          </a:p>
          <a:p>
            <a:pPr marL="0" marR="0" lvl="0" indent="0" algn="just" rtl="0">
              <a:lnSpc>
                <a:spcPct val="150000"/>
              </a:lnSpc>
              <a:spcBef>
                <a:spcPts val="360"/>
              </a:spcBef>
              <a:buClr>
                <a:srgbClr val="FF0000"/>
              </a:buClr>
              <a:buSzPts val="1800"/>
              <a:buFont typeface="+mj-lt"/>
              <a:buNone/>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mj-lt"/>
              <a:buNone/>
            </a:pPr>
            <a:r>
              <a:rPr lang="en-US" sz="1200" i="0" u="none" strike="noStrike" cap="none" dirty="0">
                <a:solidFill>
                  <a:schemeClr val="dk1"/>
                </a:solidFill>
                <a:latin typeface="Tahoma"/>
                <a:ea typeface="Tahoma"/>
                <a:cs typeface="Tahoma"/>
                <a:sym typeface="Tahoma"/>
              </a:rPr>
              <a:t>Why mobile?</a:t>
            </a:r>
          </a:p>
          <a:p>
            <a:pPr marL="228600" marR="0" lvl="0" indent="-228600" algn="just" rtl="0">
              <a:lnSpc>
                <a:spcPct val="150000"/>
              </a:lnSpc>
              <a:spcBef>
                <a:spcPts val="360"/>
              </a:spcBef>
              <a:buClr>
                <a:srgbClr val="FF0000"/>
              </a:buClr>
              <a:buSzPts val="1800"/>
              <a:buFont typeface="+mj-lt"/>
              <a:buAutoNum type="arabicPeriod"/>
            </a:pPr>
            <a:r>
              <a:rPr lang="en-US" sz="1200" i="0" u="none" strike="noStrike" cap="none" dirty="0">
                <a:solidFill>
                  <a:schemeClr val="dk1"/>
                </a:solidFill>
                <a:latin typeface="Tahoma"/>
                <a:ea typeface="Tahoma"/>
                <a:cs typeface="Tahoma"/>
                <a:sym typeface="Tahoma"/>
              </a:rPr>
              <a:t>Growing at a phenomenal pace</a:t>
            </a:r>
          </a:p>
          <a:p>
            <a:pPr marL="228600" marR="0" lvl="0" indent="-228600" algn="just" rtl="0">
              <a:lnSpc>
                <a:spcPct val="150000"/>
              </a:lnSpc>
              <a:spcBef>
                <a:spcPts val="360"/>
              </a:spcBef>
              <a:buClr>
                <a:srgbClr val="FF0000"/>
              </a:buClr>
              <a:buSzPts val="1800"/>
              <a:buFont typeface="+mj-lt"/>
              <a:buAutoNum type="arabicPeriod"/>
            </a:pPr>
            <a:endParaRPr lang="en-US" sz="1200" i="0" u="none" strike="noStrike" cap="none" dirty="0">
              <a:solidFill>
                <a:schemeClr val="dk1"/>
              </a:solidFill>
              <a:latin typeface="Tahoma"/>
              <a:ea typeface="Tahoma"/>
              <a:cs typeface="Tahoma"/>
              <a:sym typeface="Tahoma"/>
            </a:endParaRPr>
          </a:p>
          <a:p>
            <a:pPr marL="0" marR="0" lvl="0" indent="0" algn="just" rtl="0">
              <a:lnSpc>
                <a:spcPct val="150000"/>
              </a:lnSpc>
              <a:spcBef>
                <a:spcPts val="360"/>
              </a:spcBef>
              <a:buClr>
                <a:srgbClr val="FF0000"/>
              </a:buClr>
              <a:buSzPts val="1800"/>
              <a:buFont typeface="+mj-lt"/>
              <a:buNone/>
            </a:pPr>
            <a:r>
              <a:rPr lang="en-US" sz="1200" i="0" u="none" strike="noStrike" cap="none" dirty="0">
                <a:solidFill>
                  <a:schemeClr val="dk1"/>
                </a:solidFill>
                <a:latin typeface="Tahoma"/>
                <a:ea typeface="Tahoma"/>
                <a:cs typeface="Tahoma"/>
                <a:sym typeface="Tahoma"/>
              </a:rPr>
              <a:t>Why tap?</a:t>
            </a:r>
          </a:p>
          <a:p>
            <a:pPr marL="457200" lvl="0" indent="-342900">
              <a:spcBef>
                <a:spcPts val="0"/>
              </a:spcBef>
              <a:spcAft>
                <a:spcPts val="0"/>
              </a:spcAft>
              <a:buSzPts val="1800"/>
              <a:buFont typeface="Tahoma"/>
              <a:buChar char="•"/>
            </a:pPr>
            <a:r>
              <a:rPr lang="en-US" sz="1200" b="0" i="0" dirty="0">
                <a:latin typeface="Tahoma"/>
                <a:ea typeface="Tahoma"/>
                <a:cs typeface="Tahoma"/>
                <a:sym typeface="Tahoma"/>
              </a:rPr>
              <a:t>Casual Users don’t have years of gaming experience</a:t>
            </a:r>
          </a:p>
          <a:p>
            <a:pPr marL="457200" lvl="0" indent="-342900">
              <a:spcBef>
                <a:spcPts val="0"/>
              </a:spcBef>
              <a:spcAft>
                <a:spcPts val="0"/>
              </a:spcAft>
              <a:buSzPts val="1800"/>
              <a:buFont typeface="Tahoma"/>
              <a:buChar char="•"/>
            </a:pPr>
            <a:r>
              <a:rPr lang="en-US" sz="1200" b="0" i="0" dirty="0">
                <a:latin typeface="Tahoma"/>
                <a:ea typeface="Tahoma"/>
                <a:cs typeface="Tahoma"/>
                <a:sym typeface="Tahoma"/>
              </a:rPr>
              <a:t>Casual Users don’t have the dexterity of gamers</a:t>
            </a:r>
          </a:p>
          <a:p>
            <a:pPr marL="457200" lvl="0" indent="-342900" rtl="0">
              <a:spcBef>
                <a:spcPts val="0"/>
              </a:spcBef>
              <a:buSzPts val="1800"/>
              <a:buFont typeface="Tahoma"/>
              <a:buChar char="•"/>
            </a:pPr>
            <a:r>
              <a:rPr lang="en-US" sz="1200" b="0" i="0" dirty="0">
                <a:latin typeface="Tahoma"/>
                <a:ea typeface="Tahoma"/>
                <a:cs typeface="Tahoma"/>
                <a:sym typeface="Tahoma"/>
              </a:rPr>
              <a:t>Casual Users play on their phone to pass time</a:t>
            </a:r>
          </a:p>
          <a:p>
            <a:pPr marL="457200" lvl="0" indent="-342900" rtl="0">
              <a:spcBef>
                <a:spcPts val="0"/>
              </a:spcBef>
              <a:buSzPts val="1800"/>
              <a:buFont typeface="Tahoma"/>
              <a:buChar char="•"/>
            </a:pPr>
            <a:r>
              <a:rPr lang="en-US" sz="1200" i="0" u="none" strike="noStrike" cap="none" dirty="0">
                <a:solidFill>
                  <a:schemeClr val="dk1"/>
                </a:solidFill>
                <a:latin typeface="Tahoma"/>
                <a:ea typeface="Tahoma"/>
                <a:cs typeface="Tahoma"/>
                <a:sym typeface="Tahoma"/>
              </a:rPr>
              <a:t>So everyone can play the game</a:t>
            </a:r>
          </a:p>
          <a:p>
            <a:pPr marL="457200" lvl="0" indent="-342900" rtl="0">
              <a:spcBef>
                <a:spcPts val="0"/>
              </a:spcBef>
              <a:buSzPts val="1800"/>
              <a:buFont typeface="Tahoma"/>
              <a:buChar char="•"/>
            </a:pPr>
            <a:r>
              <a:rPr lang="en-US" sz="1200" i="0" u="none" strike="noStrike" cap="none" dirty="0">
                <a:solidFill>
                  <a:schemeClr val="dk1"/>
                </a:solidFill>
                <a:latin typeface="Tahoma"/>
                <a:ea typeface="Tahoma"/>
                <a:cs typeface="Tahoma"/>
                <a:sym typeface="Tahoma"/>
              </a:rPr>
              <a:t>Supports all kinds of users</a:t>
            </a:r>
          </a:p>
          <a:p>
            <a:pPr marL="457200" lvl="0" indent="-342900" rtl="0">
              <a:spcBef>
                <a:spcPts val="0"/>
              </a:spcBef>
              <a:buSzPts val="1800"/>
              <a:buFont typeface="Tahoma"/>
              <a:buChar char="•"/>
            </a:pPr>
            <a:r>
              <a:rPr lang="en-US" sz="1200" b="0" i="0" dirty="0">
                <a:latin typeface="Tahoma"/>
                <a:ea typeface="Tahoma"/>
                <a:cs typeface="Tahoma"/>
                <a:sym typeface="Tahoma"/>
              </a:rPr>
              <a:t>Easy to control and understand but difficult to master! </a:t>
            </a:r>
            <a:endParaRPr lang="en-US" sz="1200" i="0" u="none" strike="noStrike" cap="none" dirty="0">
              <a:solidFill>
                <a:schemeClr val="dk1"/>
              </a:solidFill>
              <a:latin typeface="Tahoma"/>
              <a:ea typeface="Tahoma"/>
              <a:cs typeface="Tahoma"/>
              <a:sym typeface="Tahoma"/>
            </a:endParaRPr>
          </a:p>
          <a:p>
            <a:endParaRPr lang="en-GB" dirty="0"/>
          </a:p>
          <a:p>
            <a:r>
              <a:rPr lang="en-GB" dirty="0"/>
              <a:t>Why multiplayer?</a:t>
            </a:r>
          </a:p>
          <a:p>
            <a:pPr marL="0" marR="0" lvl="0" indent="-97155" algn="just" rtl="0">
              <a:spcBef>
                <a:spcPts val="0"/>
              </a:spcBef>
              <a:spcAft>
                <a:spcPts val="0"/>
              </a:spcAft>
              <a:buClr>
                <a:schemeClr val="accent1"/>
              </a:buClr>
              <a:buSzPts val="1530"/>
              <a:buFont typeface="Arial"/>
              <a:buNone/>
            </a:pPr>
            <a:r>
              <a:rPr lang="en-GB" sz="1200" i="0" u="none" strike="noStrike" cap="none" dirty="0">
                <a:solidFill>
                  <a:schemeClr val="dk1"/>
                </a:solidFill>
                <a:latin typeface="Tahoma"/>
                <a:ea typeface="Tahoma"/>
                <a:cs typeface="Tahoma"/>
                <a:sym typeface="Tahoma"/>
              </a:rPr>
              <a:t>The </a:t>
            </a:r>
            <a:r>
              <a:rPr lang="en-GB" sz="1200" dirty="0">
                <a:solidFill>
                  <a:schemeClr val="dk1"/>
                </a:solidFill>
                <a:latin typeface="Tahoma"/>
                <a:ea typeface="Tahoma"/>
                <a:cs typeface="Tahoma"/>
                <a:sym typeface="Tahoma"/>
              </a:rPr>
              <a:t>competitive </a:t>
            </a:r>
            <a:r>
              <a:rPr lang="en-GB" sz="1200" i="0" u="none" strike="noStrike" cap="none" dirty="0">
                <a:solidFill>
                  <a:schemeClr val="dk1"/>
                </a:solidFill>
                <a:latin typeface="Tahoma"/>
                <a:ea typeface="Tahoma"/>
                <a:cs typeface="Tahoma"/>
                <a:sym typeface="Tahoma"/>
              </a:rPr>
              <a:t>nature of the game makes it easy </a:t>
            </a:r>
            <a:r>
              <a:rPr lang="en-GB" sz="1200" dirty="0">
                <a:solidFill>
                  <a:schemeClr val="dk1"/>
                </a:solidFill>
                <a:latin typeface="Tahoma"/>
                <a:ea typeface="Tahoma"/>
                <a:cs typeface="Tahoma"/>
                <a:sym typeface="Tahoma"/>
              </a:rPr>
              <a:t>for users to commit to it giving your game a higher retention than single player games.</a:t>
            </a:r>
          </a:p>
          <a:p>
            <a:pPr marL="0" marR="0" lvl="0" indent="-97155" algn="just" rtl="0">
              <a:spcBef>
                <a:spcPts val="0"/>
              </a:spcBef>
              <a:spcAft>
                <a:spcPts val="0"/>
              </a:spcAft>
              <a:buClr>
                <a:schemeClr val="accent1"/>
              </a:buClr>
              <a:buSzPts val="1530"/>
              <a:buFont typeface="Arial"/>
              <a:buNone/>
            </a:pPr>
            <a:endParaRPr lang="en-GB" sz="1200" dirty="0">
              <a:solidFill>
                <a:schemeClr val="dk1"/>
              </a:solidFill>
              <a:latin typeface="Tahoma"/>
              <a:ea typeface="Tahoma"/>
              <a:cs typeface="Tahoma"/>
              <a:sym typeface="Tahoma"/>
            </a:endParaRPr>
          </a:p>
          <a:p>
            <a:pPr marL="0" marR="0" lvl="0" indent="-97155" algn="just" rtl="0">
              <a:spcBef>
                <a:spcPts val="0"/>
              </a:spcBef>
              <a:spcAft>
                <a:spcPts val="0"/>
              </a:spcAft>
              <a:buClr>
                <a:schemeClr val="accent1"/>
              </a:buClr>
              <a:buSzPts val="1530"/>
              <a:buFont typeface="Arial"/>
              <a:buNone/>
            </a:pPr>
            <a:r>
              <a:rPr lang="en-GB" sz="1200" dirty="0">
                <a:solidFill>
                  <a:schemeClr val="dk1"/>
                </a:solidFill>
                <a:latin typeface="Tahoma"/>
                <a:ea typeface="Tahoma"/>
                <a:cs typeface="Tahoma"/>
                <a:sym typeface="Tahoma"/>
              </a:rPr>
              <a:t>It creates a feeling of urgency as both players progress through gameplay and approach the “finish line”.  </a:t>
            </a:r>
          </a:p>
          <a:p>
            <a:pPr marL="0" marR="0" lvl="0" indent="-97155" algn="just" rtl="0">
              <a:spcBef>
                <a:spcPts val="0"/>
              </a:spcBef>
              <a:spcAft>
                <a:spcPts val="0"/>
              </a:spcAft>
              <a:buClr>
                <a:schemeClr val="accent1"/>
              </a:buClr>
              <a:buSzPts val="1530"/>
              <a:buFont typeface="Arial"/>
              <a:buNone/>
            </a:pPr>
            <a:endParaRPr lang="en-GB" sz="1200" dirty="0">
              <a:solidFill>
                <a:schemeClr val="dk1"/>
              </a:solidFill>
              <a:latin typeface="Tahoma"/>
              <a:ea typeface="Tahoma"/>
              <a:cs typeface="Tahoma"/>
              <a:sym typeface="Tahoma"/>
            </a:endParaRPr>
          </a:p>
          <a:p>
            <a:pPr marL="0" marR="0" lvl="0" indent="-97155" algn="just" rtl="0">
              <a:spcBef>
                <a:spcPts val="360"/>
              </a:spcBef>
              <a:buClr>
                <a:schemeClr val="accent1"/>
              </a:buClr>
              <a:buSzPts val="1530"/>
              <a:buFont typeface="Arial"/>
              <a:buNone/>
            </a:pPr>
            <a:r>
              <a:rPr lang="en-GB" sz="1200" i="0" u="none" strike="noStrike" cap="none" dirty="0">
                <a:solidFill>
                  <a:schemeClr val="dk1"/>
                </a:solidFill>
                <a:latin typeface="Tahoma"/>
                <a:ea typeface="Tahoma"/>
                <a:cs typeface="Tahoma"/>
                <a:sym typeface="Tahoma"/>
              </a:rPr>
              <a:t>Opponents are also a strong tool in making an experience that is always fresh.</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2</a:t>
            </a:fld>
            <a:endParaRPr lang="en-GB"/>
          </a:p>
        </p:txBody>
      </p:sp>
    </p:spTree>
    <p:extLst>
      <p:ext uri="{BB962C8B-B14F-4D97-AF65-F5344CB8AC3E}">
        <p14:creationId xmlns:p14="http://schemas.microsoft.com/office/powerpoint/2010/main" val="2835724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Improve the prototype based on player feedback</a:t>
            </a:r>
          </a:p>
          <a:p>
            <a:r>
              <a:rPr lang="en-GB" dirty="0"/>
              <a:t>Finish the art for the game</a:t>
            </a:r>
          </a:p>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11</a:t>
            </a:fld>
            <a:endParaRPr lang="en-GB"/>
          </a:p>
        </p:txBody>
      </p:sp>
    </p:spTree>
    <p:extLst>
      <p:ext uri="{BB962C8B-B14F-4D97-AF65-F5344CB8AC3E}">
        <p14:creationId xmlns:p14="http://schemas.microsoft.com/office/powerpoint/2010/main" val="4242832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12</a:t>
            </a:fld>
            <a:endParaRPr lang="en-GB"/>
          </a:p>
        </p:txBody>
      </p:sp>
    </p:spTree>
    <p:extLst>
      <p:ext uri="{BB962C8B-B14F-4D97-AF65-F5344CB8AC3E}">
        <p14:creationId xmlns:p14="http://schemas.microsoft.com/office/powerpoint/2010/main" val="374585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3</a:t>
            </a:fld>
            <a:endParaRPr lang="en-GB"/>
          </a:p>
        </p:txBody>
      </p:sp>
    </p:spTree>
    <p:extLst>
      <p:ext uri="{BB962C8B-B14F-4D97-AF65-F5344CB8AC3E}">
        <p14:creationId xmlns:p14="http://schemas.microsoft.com/office/powerpoint/2010/main" val="106855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4</a:t>
            </a:fld>
            <a:endParaRPr lang="en-GB"/>
          </a:p>
        </p:txBody>
      </p:sp>
    </p:spTree>
    <p:extLst>
      <p:ext uri="{BB962C8B-B14F-4D97-AF65-F5344CB8AC3E}">
        <p14:creationId xmlns:p14="http://schemas.microsoft.com/office/powerpoint/2010/main" val="1866813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 the side of the player experience,</a:t>
            </a:r>
            <a:r>
              <a:rPr lang="en-GB" baseline="0" dirty="0" smtClean="0"/>
              <a:t> we aim for the primary emotions of Fear and Joy (joy for hitting and fear of the enemy hitting). The secondary emotions we target are the Relief and Nervousness, linked to the primary emotion of Fear.</a:t>
            </a:r>
          </a:p>
          <a:p>
            <a:r>
              <a:rPr lang="en-GB" baseline="0" dirty="0" smtClean="0"/>
              <a:t>Being a 2 player game, our first goal is to achieve a sense of people fun. This comes packaged with the emotion of </a:t>
            </a:r>
            <a:r>
              <a:rPr lang="en-GB" baseline="0" dirty="0" err="1" smtClean="0"/>
              <a:t>schadenfreude</a:t>
            </a:r>
            <a:endParaRPr lang="en-GB" baseline="0" dirty="0" smtClean="0"/>
          </a:p>
          <a:p>
            <a:r>
              <a:rPr lang="en-GB" baseline="0" dirty="0" smtClean="0"/>
              <a:t>Having a twitch mechanic as out main game mechanic, we are of course expecting a sense of hard fun, bringing with it the emotion of </a:t>
            </a:r>
            <a:r>
              <a:rPr lang="en-GB" baseline="0" dirty="0" err="1" smtClean="0"/>
              <a:t>Fiero</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5</a:t>
            </a:fld>
            <a:endParaRPr lang="en-GB"/>
          </a:p>
        </p:txBody>
      </p:sp>
    </p:spTree>
    <p:extLst>
      <p:ext uri="{BB962C8B-B14F-4D97-AF65-F5344CB8AC3E}">
        <p14:creationId xmlns:p14="http://schemas.microsoft.com/office/powerpoint/2010/main" val="905025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6</a:t>
            </a:fld>
            <a:endParaRPr lang="en-GB"/>
          </a:p>
        </p:txBody>
      </p:sp>
    </p:spTree>
    <p:extLst>
      <p:ext uri="{BB962C8B-B14F-4D97-AF65-F5344CB8AC3E}">
        <p14:creationId xmlns:p14="http://schemas.microsoft.com/office/powerpoint/2010/main" val="795810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FA91835-90FF-41E4-AF94-16E4E0C00F06}" type="slidenum">
              <a:rPr lang="en-GB" smtClean="0"/>
              <a:t>7</a:t>
            </a:fld>
            <a:endParaRPr lang="en-GB"/>
          </a:p>
        </p:txBody>
      </p:sp>
    </p:spTree>
    <p:extLst>
      <p:ext uri="{BB962C8B-B14F-4D97-AF65-F5344CB8AC3E}">
        <p14:creationId xmlns:p14="http://schemas.microsoft.com/office/powerpoint/2010/main" val="273395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smtClean="0"/>
              <a:t>We started out concept art development by combining</a:t>
            </a:r>
            <a:r>
              <a:rPr lang="en-US" baseline="0" dirty="0" smtClean="0"/>
              <a:t> the 2 major factors of the theme: Anthropomorphized Animals and Warrior Cultures. We iterated a bit based on the survey and on suggestions from the team, until we found the 2 final combinations: Ursine Vikings </a:t>
            </a:r>
            <a:r>
              <a:rPr lang="en-US" baseline="0" dirty="0" err="1" smtClean="0"/>
              <a:t>vs</a:t>
            </a:r>
            <a:r>
              <a:rPr lang="en-US" baseline="0" dirty="0" smtClean="0"/>
              <a:t> Feline Spartans (in our example, Panda </a:t>
            </a:r>
            <a:r>
              <a:rPr lang="en-US" baseline="0" dirty="0" err="1" smtClean="0"/>
              <a:t>vs</a:t>
            </a:r>
            <a:r>
              <a:rPr lang="en-US" baseline="0" dirty="0" smtClean="0"/>
              <a:t> Cats). The Next step was in preparing a library of possible items and motifs that we would use in our work. This Library that  was appropriately dubbed “The Armory” served in </a:t>
            </a:r>
            <a:r>
              <a:rPr lang="en-US" baseline="0" dirty="0" err="1" smtClean="0"/>
              <a:t>providin</a:t>
            </a:r>
            <a:r>
              <a:rPr lang="en-US" baseline="0" dirty="0" smtClean="0"/>
              <a:t> a constant art style in the creation of the game assets.</a:t>
            </a:r>
            <a:endParaRPr lang="en-US" dirty="0"/>
          </a:p>
        </p:txBody>
      </p:sp>
      <p:sp>
        <p:nvSpPr>
          <p:cNvPr id="4" name="Substituent număr diapozitiv 3"/>
          <p:cNvSpPr>
            <a:spLocks noGrp="1"/>
          </p:cNvSpPr>
          <p:nvPr>
            <p:ph type="sldNum" sz="quarter" idx="10"/>
          </p:nvPr>
        </p:nvSpPr>
        <p:spPr/>
        <p:txBody>
          <a:bodyPr/>
          <a:lstStyle/>
          <a:p>
            <a:fld id="{0FA91835-90FF-41E4-AF94-16E4E0C00F06}" type="slidenum">
              <a:rPr lang="en-GB" smtClean="0"/>
              <a:t>8</a:t>
            </a:fld>
            <a:endParaRPr lang="en-GB"/>
          </a:p>
        </p:txBody>
      </p:sp>
    </p:spTree>
    <p:extLst>
      <p:ext uri="{BB962C8B-B14F-4D97-AF65-F5344CB8AC3E}">
        <p14:creationId xmlns:p14="http://schemas.microsoft.com/office/powerpoint/2010/main" val="1017544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smtClean="0"/>
              <a:t>Our</a:t>
            </a:r>
            <a:r>
              <a:rPr lang="en-US" baseline="0" dirty="0" smtClean="0"/>
              <a:t> first iterations on the background and main menu screens were dependent on those assets, and after using them to create an idea of the layout, we worked until we found a final solution. The next and most important part where we used them was in creating the game buttons, the main menu buttons and the victory and draw screens. Our last step in working on the concept art was iterating on the art style of our final product. There (4) we can see a clear idea of the changes we made in one of our iterations. </a:t>
            </a:r>
            <a:endParaRPr lang="en-US" dirty="0"/>
          </a:p>
        </p:txBody>
      </p:sp>
      <p:sp>
        <p:nvSpPr>
          <p:cNvPr id="4" name="Substituent număr diapozitiv 3"/>
          <p:cNvSpPr>
            <a:spLocks noGrp="1"/>
          </p:cNvSpPr>
          <p:nvPr>
            <p:ph type="sldNum" sz="quarter" idx="10"/>
          </p:nvPr>
        </p:nvSpPr>
        <p:spPr/>
        <p:txBody>
          <a:bodyPr/>
          <a:lstStyle/>
          <a:p>
            <a:fld id="{0FA91835-90FF-41E4-AF94-16E4E0C00F06}" type="slidenum">
              <a:rPr lang="en-GB" smtClean="0"/>
              <a:t>9</a:t>
            </a:fld>
            <a:endParaRPr lang="en-GB"/>
          </a:p>
        </p:txBody>
      </p:sp>
    </p:spTree>
    <p:extLst>
      <p:ext uri="{BB962C8B-B14F-4D97-AF65-F5344CB8AC3E}">
        <p14:creationId xmlns:p14="http://schemas.microsoft.com/office/powerpoint/2010/main" val="187758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smtClean="0"/>
              <a:t>Here</a:t>
            </a:r>
            <a:r>
              <a:rPr lang="en-US" baseline="0" dirty="0" smtClean="0"/>
              <a:t> we see the state of the artwork we have for the current build. These are the latest uses and iterations of our assets in the “Armory” library, menu buttons, the attack button and one of the win screens we have. Next this is our current version of the “Player 2” character, the build lacking the Spartan side of the theme. And Finally, this is the next part of the concept art that we are going to transform into actual game assets and also work and give our actual assets a well needed finish and polish.</a:t>
            </a:r>
            <a:endParaRPr lang="en-US" dirty="0"/>
          </a:p>
        </p:txBody>
      </p:sp>
      <p:sp>
        <p:nvSpPr>
          <p:cNvPr id="4" name="Substituent număr diapozitiv 3"/>
          <p:cNvSpPr>
            <a:spLocks noGrp="1"/>
          </p:cNvSpPr>
          <p:nvPr>
            <p:ph type="sldNum" sz="quarter" idx="10"/>
          </p:nvPr>
        </p:nvSpPr>
        <p:spPr/>
        <p:txBody>
          <a:bodyPr/>
          <a:lstStyle/>
          <a:p>
            <a:fld id="{0FA91835-90FF-41E4-AF94-16E4E0C00F06}" type="slidenum">
              <a:rPr lang="en-GB" smtClean="0"/>
              <a:t>10</a:t>
            </a:fld>
            <a:endParaRPr lang="en-GB"/>
          </a:p>
        </p:txBody>
      </p:sp>
    </p:spTree>
    <p:extLst>
      <p:ext uri="{BB962C8B-B14F-4D97-AF65-F5344CB8AC3E}">
        <p14:creationId xmlns:p14="http://schemas.microsoft.com/office/powerpoint/2010/main" val="1877589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647000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B79F2D-3A05-4848-97F8-7B346024FD0C}" type="datetimeFigureOut">
              <a:rPr lang="en-GB" smtClean="0"/>
              <a:t>07/03/2018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99489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97227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54632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417115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613864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807011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412084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02665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16418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79597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B79F2D-3A05-4848-97F8-7B346024FD0C}" type="datetimeFigureOut">
              <a:rPr lang="en-GB" smtClean="0"/>
              <a:t>07/03/2018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08574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B79F2D-3A05-4848-97F8-7B346024FD0C}" type="datetimeFigureOut">
              <a:rPr lang="en-GB" smtClean="0"/>
              <a:t>07/03/2018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362955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662511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916975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F9B79F2D-3A05-4848-97F8-7B346024FD0C}" type="datetimeFigureOut">
              <a:rPr lang="en-GB" smtClean="0"/>
              <a:t>07/03/2018</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113724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B79F2D-3A05-4848-97F8-7B346024FD0C}" type="datetimeFigureOut">
              <a:rPr lang="en-GB" smtClean="0"/>
              <a:t>07/03/2018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332638-D2FC-4F7A-8C92-A7498C7AA38C}" type="slidenum">
              <a:rPr lang="en-GB" smtClean="0"/>
              <a:t>‹#›</a:t>
            </a:fld>
            <a:endParaRPr lang="en-GB"/>
          </a:p>
        </p:txBody>
      </p:sp>
    </p:spTree>
    <p:extLst>
      <p:ext uri="{BB962C8B-B14F-4D97-AF65-F5344CB8AC3E}">
        <p14:creationId xmlns:p14="http://schemas.microsoft.com/office/powerpoint/2010/main" val="296050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9B79F2D-3A05-4848-97F8-7B346024FD0C}" type="datetimeFigureOut">
              <a:rPr lang="en-GB" smtClean="0"/>
              <a:t>07/03/2018</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332638-D2FC-4F7A-8C92-A7498C7AA38C}" type="slidenum">
              <a:rPr lang="en-GB" smtClean="0"/>
              <a:t>‹#›</a:t>
            </a:fld>
            <a:endParaRPr lang="en-GB"/>
          </a:p>
        </p:txBody>
      </p:sp>
    </p:spTree>
    <p:extLst>
      <p:ext uri="{BB962C8B-B14F-4D97-AF65-F5344CB8AC3E}">
        <p14:creationId xmlns:p14="http://schemas.microsoft.com/office/powerpoint/2010/main" val="2327454455"/>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jayce-o.blogspot.com/2012/08/5-questions-before-designing-brochure.html" TargetMode="Externa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28D0172-F2E0-4763-9C35-F022664959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xmlns="" id="{9F2851FB-E841-4509-8A6D-A416376EA3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xmlns="" id="{DF6FB2B2-CE21-407F-B22E-302DADC2C3D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86AC6C3-786E-4764-AF53-09A35C48A792}"/>
              </a:ext>
            </a:extLst>
          </p:cNvPr>
          <p:cNvSpPr>
            <a:spLocks noGrp="1"/>
          </p:cNvSpPr>
          <p:nvPr>
            <p:ph type="ctrTitle"/>
          </p:nvPr>
        </p:nvSpPr>
        <p:spPr>
          <a:xfrm>
            <a:off x="965505" y="623571"/>
            <a:ext cx="10260990" cy="3523885"/>
          </a:xfrm>
        </p:spPr>
        <p:txBody>
          <a:bodyPr>
            <a:normAutofit/>
          </a:bodyPr>
          <a:lstStyle/>
          <a:p>
            <a:pPr algn="ctr"/>
            <a:r>
              <a:rPr lang="en-GB" sz="8000" dirty="0"/>
              <a:t>Group 14</a:t>
            </a:r>
          </a:p>
        </p:txBody>
      </p:sp>
      <p:sp>
        <p:nvSpPr>
          <p:cNvPr id="3" name="Subtitle 2">
            <a:extLst>
              <a:ext uri="{FF2B5EF4-FFF2-40B4-BE49-F238E27FC236}">
                <a16:creationId xmlns:a16="http://schemas.microsoft.com/office/drawing/2014/main" xmlns="" id="{317C5E51-DE72-4474-9F90-E096A8224584}"/>
              </a:ext>
            </a:extLst>
          </p:cNvPr>
          <p:cNvSpPr>
            <a:spLocks noGrp="1"/>
          </p:cNvSpPr>
          <p:nvPr>
            <p:ph type="subTitle" idx="1"/>
          </p:nvPr>
        </p:nvSpPr>
        <p:spPr>
          <a:xfrm>
            <a:off x="965505" y="4777380"/>
            <a:ext cx="10260990" cy="1209763"/>
          </a:xfrm>
        </p:spPr>
        <p:txBody>
          <a:bodyPr>
            <a:normAutofit/>
          </a:bodyPr>
          <a:lstStyle/>
          <a:p>
            <a:pPr lvl="0" algn="ctr"/>
            <a:r>
              <a:rPr lang="en-GB" sz="2400">
                <a:solidFill>
                  <a:schemeClr val="bg2"/>
                </a:solidFill>
              </a:rPr>
              <a:t>Level 4/5 Group 14: Ethan Ward, Mircea Lazar, Petrut Vasile, Toby White</a:t>
            </a:r>
          </a:p>
          <a:p>
            <a:pPr algn="ctr"/>
            <a:endParaRPr lang="en-GB" sz="2400">
              <a:solidFill>
                <a:schemeClr val="bg2"/>
              </a:solidFill>
            </a:endParaRPr>
          </a:p>
        </p:txBody>
      </p:sp>
    </p:spTree>
    <p:extLst>
      <p:ext uri="{BB962C8B-B14F-4D97-AF65-F5344CB8AC3E}">
        <p14:creationId xmlns:p14="http://schemas.microsoft.com/office/powerpoint/2010/main" val="4235292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3" name="Picture 11" descr="C:\Users\extre\OneDrive\Documents\GitHub\mgp-mgp-group-14\Art Assets\Concept Art\Health Display Idea\Shield 0 out of 3 h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3907" y="4952855"/>
            <a:ext cx="1788948" cy="1788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28E2D705-D5C3-4C74-A24E-2CAFC9876DB2}"/>
              </a:ext>
            </a:extLst>
          </p:cNvPr>
          <p:cNvSpPr>
            <a:spLocks noGrp="1"/>
          </p:cNvSpPr>
          <p:nvPr>
            <p:ph type="title"/>
          </p:nvPr>
        </p:nvSpPr>
        <p:spPr/>
        <p:txBody>
          <a:bodyPr/>
          <a:lstStyle/>
          <a:p>
            <a:r>
              <a:rPr lang="en-GB" dirty="0" smtClean="0"/>
              <a:t>Current state of the art:</a:t>
            </a:r>
            <a:endParaRPr lang="en-GB" dirty="0"/>
          </a:p>
        </p:txBody>
      </p:sp>
      <p:sp>
        <p:nvSpPr>
          <p:cNvPr id="8" name="TextBox 7">
            <a:extLst>
              <a:ext uri="{FF2B5EF4-FFF2-40B4-BE49-F238E27FC236}">
                <a16:creationId xmlns:a16="http://schemas.microsoft.com/office/drawing/2014/main" xmlns="" id="{5F176211-7AF7-4E92-98D8-E07500765066}"/>
              </a:ext>
            </a:extLst>
          </p:cNvPr>
          <p:cNvSpPr txBox="1"/>
          <p:nvPr/>
        </p:nvSpPr>
        <p:spPr>
          <a:xfrm>
            <a:off x="10610850" y="138393"/>
            <a:ext cx="342900" cy="923330"/>
          </a:xfrm>
          <a:prstGeom prst="rect">
            <a:avLst/>
          </a:prstGeom>
          <a:noFill/>
        </p:spPr>
        <p:txBody>
          <a:bodyPr wrap="square" rtlCol="0">
            <a:spAutoFit/>
          </a:bodyPr>
          <a:lstStyle/>
          <a:p>
            <a:r>
              <a:rPr lang="en-GB" dirty="0"/>
              <a:t>M&amp;T</a:t>
            </a:r>
          </a:p>
        </p:txBody>
      </p:sp>
      <p:pic>
        <p:nvPicPr>
          <p:cNvPr id="3075" name="Picture 3" descr="C:\Users\extre\OneDrive\Documents\GitHub\mgp-mgp-group-14\Art Assets\Concept Art\Prototype Assets\Battlefield Art Prot 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628" y="1061723"/>
            <a:ext cx="4744997" cy="269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extre\OneDrive\Documents\GitHub\mgp-mgp-group-14\Art Assets\Concept Art\Prototype Assets\Button 1 Pr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4767" y="906462"/>
            <a:ext cx="4833992" cy="341788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extre\OneDrive\Documents\GitHub\mgp-mgp-group-14\Art Assets\Concept Art\Prototype Assets\Button 2 Pr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63938" y="1061723"/>
            <a:ext cx="4045131" cy="286012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extre\OneDrive\Documents\GitHub\mgp-mgp-group-14\Art Assets\Concept Art\Prototype Assets\P1 Victor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09012" y="1091034"/>
            <a:ext cx="4003675" cy="283081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extre\OneDrive\Documents\GitHub\mgp-mgp-group-14\Art Assets\Concept Art\Prototype Assets\Attack Button Pro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719356" y="-262649"/>
            <a:ext cx="830783" cy="2648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extre\OneDrive\Documents\GitHub\mgp-mgp-group-14\Art Assets\Concept Art\Health Display Idea\Shield 3 out of 3 h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43791" y="4952855"/>
            <a:ext cx="1797742" cy="1797742"/>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C:\Users\extre\OneDrive\Documents\GitHub\mgp-mgp-group-14\Art Assets\Concept Art\Health Display Idea\Shield 2 out of 3 hp.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46049" y="4952855"/>
            <a:ext cx="1797742" cy="179774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Users\extre\OneDrive\Documents\GitHub\mgp-mgp-group-14\Art Assets\Concept Art\Health Display Idea\Shield 1 out of 3 hp.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57101" y="4952855"/>
            <a:ext cx="1788948" cy="1788948"/>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xmlns="" id="{631A7050-10F3-4ED1-991E-B2AA17989DB6}"/>
              </a:ext>
            </a:extLst>
          </p:cNvPr>
          <p:cNvSpPr>
            <a:spLocks noGrp="1"/>
          </p:cNvSpPr>
          <p:nvPr>
            <p:ph idx="1"/>
          </p:nvPr>
        </p:nvSpPr>
        <p:spPr>
          <a:xfrm>
            <a:off x="5713369" y="4195628"/>
            <a:ext cx="6240506" cy="757227"/>
          </a:xfrm>
        </p:spPr>
        <p:txBody>
          <a:bodyPr>
            <a:normAutofit/>
          </a:bodyPr>
          <a:lstStyle/>
          <a:p>
            <a:pPr marL="0" indent="0">
              <a:buNone/>
            </a:pPr>
            <a:r>
              <a:rPr lang="en-GB" sz="3200" dirty="0" smtClean="0"/>
              <a:t>Health Display Iterations</a:t>
            </a:r>
            <a:endParaRPr lang="en-GB" sz="3200" dirty="0"/>
          </a:p>
        </p:txBody>
      </p:sp>
      <p:pic>
        <p:nvPicPr>
          <p:cNvPr id="3084" name="Picture 12" descr="C:\Users\extre\OneDrive\Documents\GitHub\mgp-mgp-group-14\Art Assets\Concept Art\Prototype Assets\Player 2 Flipbook\Player 2 Viking.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199" y="2206753"/>
            <a:ext cx="4162425" cy="5887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30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par>
                                <p:cTn id="13" presetID="10" presetClass="entr" presetSubtype="0" fill="hold" nodeType="withEffect">
                                  <p:stCondLst>
                                    <p:cond delay="2000"/>
                                  </p:stCondLst>
                                  <p:childTnLst>
                                    <p:set>
                                      <p:cBhvr>
                                        <p:cTn id="14" dur="1" fill="hold">
                                          <p:stCondLst>
                                            <p:cond delay="0"/>
                                          </p:stCondLst>
                                        </p:cTn>
                                        <p:tgtEl>
                                          <p:spTgt spid="3078"/>
                                        </p:tgtEl>
                                        <p:attrNameLst>
                                          <p:attrName>style.visibility</p:attrName>
                                        </p:attrNameLst>
                                      </p:cBhvr>
                                      <p:to>
                                        <p:strVal val="visible"/>
                                      </p:to>
                                    </p:set>
                                    <p:animEffect transition="in" filter="fade">
                                      <p:cBhvr>
                                        <p:cTn id="15" dur="500"/>
                                        <p:tgtEl>
                                          <p:spTgt spid="3078"/>
                                        </p:tgtEl>
                                      </p:cBhvr>
                                    </p:animEffect>
                                  </p:childTnLst>
                                </p:cTn>
                              </p:par>
                              <p:par>
                                <p:cTn id="16" presetID="10" presetClass="entr" presetSubtype="0" fill="hold" nodeType="withEffect">
                                  <p:stCondLst>
                                    <p:cond delay="1250"/>
                                  </p:stCondLst>
                                  <p:childTnLst>
                                    <p:set>
                                      <p:cBhvr>
                                        <p:cTn id="17" dur="1" fill="hold">
                                          <p:stCondLst>
                                            <p:cond delay="0"/>
                                          </p:stCondLst>
                                        </p:cTn>
                                        <p:tgtEl>
                                          <p:spTgt spid="3077"/>
                                        </p:tgtEl>
                                        <p:attrNameLst>
                                          <p:attrName>style.visibility</p:attrName>
                                        </p:attrNameLst>
                                      </p:cBhvr>
                                      <p:to>
                                        <p:strVal val="visible"/>
                                      </p:to>
                                    </p:set>
                                    <p:animEffect transition="in" filter="fade">
                                      <p:cBhvr>
                                        <p:cTn id="18" dur="500"/>
                                        <p:tgtEl>
                                          <p:spTgt spid="3077"/>
                                        </p:tgtEl>
                                      </p:cBhvr>
                                    </p:animEffect>
                                  </p:childTnLst>
                                </p:cTn>
                              </p:par>
                              <p:par>
                                <p:cTn id="19" presetID="10" presetClass="entr" presetSubtype="0" fill="hold" nodeType="withEffect">
                                  <p:stCondLst>
                                    <p:cond delay="3000"/>
                                  </p:stCondLst>
                                  <p:childTnLst>
                                    <p:set>
                                      <p:cBhvr>
                                        <p:cTn id="20" dur="1" fill="hold">
                                          <p:stCondLst>
                                            <p:cond delay="0"/>
                                          </p:stCondLst>
                                        </p:cTn>
                                        <p:tgtEl>
                                          <p:spTgt spid="3079"/>
                                        </p:tgtEl>
                                        <p:attrNameLst>
                                          <p:attrName>style.visibility</p:attrName>
                                        </p:attrNameLst>
                                      </p:cBhvr>
                                      <p:to>
                                        <p:strVal val="visible"/>
                                      </p:to>
                                    </p:set>
                                    <p:animEffect transition="in" filter="fade">
                                      <p:cBhvr>
                                        <p:cTn id="21" dur="500"/>
                                        <p:tgtEl>
                                          <p:spTgt spid="307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084"/>
                                        </p:tgtEl>
                                        <p:attrNameLst>
                                          <p:attrName>style.visibility</p:attrName>
                                        </p:attrNameLst>
                                      </p:cBhvr>
                                      <p:to>
                                        <p:strVal val="visible"/>
                                      </p:to>
                                    </p:set>
                                    <p:animEffect transition="in" filter="barn(inVertical)">
                                      <p:cBhvr>
                                        <p:cTn id="26" dur="500"/>
                                        <p:tgtEl>
                                          <p:spTgt spid="308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down)">
                                      <p:cBhvr>
                                        <p:cTn id="31" dur="500"/>
                                        <p:tgtEl>
                                          <p:spTgt spid="20">
                                            <p:txEl>
                                              <p:pRg st="0" end="0"/>
                                            </p:txEl>
                                          </p:spTgt>
                                        </p:tgtEl>
                                      </p:cBhvr>
                                    </p:animEffect>
                                  </p:childTnLst>
                                </p:cTn>
                              </p:par>
                              <p:par>
                                <p:cTn id="32" presetID="22" presetClass="entr" presetSubtype="4" fill="hold" nodeType="withEffect">
                                  <p:stCondLst>
                                    <p:cond delay="4000"/>
                                  </p:stCondLst>
                                  <p:childTnLst>
                                    <p:set>
                                      <p:cBhvr>
                                        <p:cTn id="33" dur="1" fill="hold">
                                          <p:stCondLst>
                                            <p:cond delay="0"/>
                                          </p:stCondLst>
                                        </p:cTn>
                                        <p:tgtEl>
                                          <p:spTgt spid="3083"/>
                                        </p:tgtEl>
                                        <p:attrNameLst>
                                          <p:attrName>style.visibility</p:attrName>
                                        </p:attrNameLst>
                                      </p:cBhvr>
                                      <p:to>
                                        <p:strVal val="visible"/>
                                      </p:to>
                                    </p:set>
                                    <p:animEffect transition="in" filter="wipe(down)">
                                      <p:cBhvr>
                                        <p:cTn id="34" dur="500"/>
                                        <p:tgtEl>
                                          <p:spTgt spid="3083"/>
                                        </p:tgtEl>
                                      </p:cBhvr>
                                    </p:animEffect>
                                  </p:childTnLst>
                                </p:cTn>
                              </p:par>
                              <p:par>
                                <p:cTn id="35" presetID="22" presetClass="entr" presetSubtype="4" fill="hold" nodeType="withEffect">
                                  <p:stCondLst>
                                    <p:cond delay="3000"/>
                                  </p:stCondLst>
                                  <p:childTnLst>
                                    <p:set>
                                      <p:cBhvr>
                                        <p:cTn id="36" dur="1" fill="hold">
                                          <p:stCondLst>
                                            <p:cond delay="0"/>
                                          </p:stCondLst>
                                        </p:cTn>
                                        <p:tgtEl>
                                          <p:spTgt spid="3082"/>
                                        </p:tgtEl>
                                        <p:attrNameLst>
                                          <p:attrName>style.visibility</p:attrName>
                                        </p:attrNameLst>
                                      </p:cBhvr>
                                      <p:to>
                                        <p:strVal val="visible"/>
                                      </p:to>
                                    </p:set>
                                    <p:animEffect transition="in" filter="wipe(down)">
                                      <p:cBhvr>
                                        <p:cTn id="37" dur="500"/>
                                        <p:tgtEl>
                                          <p:spTgt spid="3082"/>
                                        </p:tgtEl>
                                      </p:cBhvr>
                                    </p:animEffect>
                                  </p:childTnLst>
                                </p:cTn>
                              </p:par>
                              <p:par>
                                <p:cTn id="38" presetID="22" presetClass="entr" presetSubtype="4" fill="hold" nodeType="withEffect">
                                  <p:stCondLst>
                                    <p:cond delay="2000"/>
                                  </p:stCondLst>
                                  <p:childTnLst>
                                    <p:set>
                                      <p:cBhvr>
                                        <p:cTn id="39" dur="1" fill="hold">
                                          <p:stCondLst>
                                            <p:cond delay="0"/>
                                          </p:stCondLst>
                                        </p:cTn>
                                        <p:tgtEl>
                                          <p:spTgt spid="3081"/>
                                        </p:tgtEl>
                                        <p:attrNameLst>
                                          <p:attrName>style.visibility</p:attrName>
                                        </p:attrNameLst>
                                      </p:cBhvr>
                                      <p:to>
                                        <p:strVal val="visible"/>
                                      </p:to>
                                    </p:set>
                                    <p:animEffect transition="in" filter="wipe(down)">
                                      <p:cBhvr>
                                        <p:cTn id="40" dur="500"/>
                                        <p:tgtEl>
                                          <p:spTgt spid="3081"/>
                                        </p:tgtEl>
                                      </p:cBhvr>
                                    </p:animEffect>
                                  </p:childTnLst>
                                </p:cTn>
                              </p:par>
                              <p:par>
                                <p:cTn id="41" presetID="22" presetClass="entr" presetSubtype="4" fill="hold" nodeType="withEffect">
                                  <p:stCondLst>
                                    <p:cond delay="1000"/>
                                  </p:stCondLst>
                                  <p:childTnLst>
                                    <p:set>
                                      <p:cBhvr>
                                        <p:cTn id="42" dur="1" fill="hold">
                                          <p:stCondLst>
                                            <p:cond delay="0"/>
                                          </p:stCondLst>
                                        </p:cTn>
                                        <p:tgtEl>
                                          <p:spTgt spid="3080"/>
                                        </p:tgtEl>
                                        <p:attrNameLst>
                                          <p:attrName>style.visibility</p:attrName>
                                        </p:attrNameLst>
                                      </p:cBhvr>
                                      <p:to>
                                        <p:strVal val="visible"/>
                                      </p:to>
                                    </p:set>
                                    <p:animEffect transition="in" filter="wipe(down)">
                                      <p:cBhvr>
                                        <p:cTn id="43"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D9554-1741-4629-B62D-1C02996DE221}"/>
              </a:ext>
            </a:extLst>
          </p:cNvPr>
          <p:cNvSpPr>
            <a:spLocks noGrp="1"/>
          </p:cNvSpPr>
          <p:nvPr>
            <p:ph type="title"/>
          </p:nvPr>
        </p:nvSpPr>
        <p:spPr/>
        <p:txBody>
          <a:bodyPr/>
          <a:lstStyle/>
          <a:p>
            <a:r>
              <a:rPr lang="en-GB" dirty="0"/>
              <a:t>The following week</a:t>
            </a:r>
          </a:p>
        </p:txBody>
      </p:sp>
      <p:sp>
        <p:nvSpPr>
          <p:cNvPr id="3" name="Content Placeholder 2">
            <a:extLst>
              <a:ext uri="{FF2B5EF4-FFF2-40B4-BE49-F238E27FC236}">
                <a16:creationId xmlns:a16="http://schemas.microsoft.com/office/drawing/2014/main" xmlns="" id="{5B90EE24-1240-4B7B-8D92-EA4B79F1A4B4}"/>
              </a:ext>
            </a:extLst>
          </p:cNvPr>
          <p:cNvSpPr>
            <a:spLocks noGrp="1"/>
          </p:cNvSpPr>
          <p:nvPr>
            <p:ph idx="1"/>
          </p:nvPr>
        </p:nvSpPr>
        <p:spPr/>
        <p:txBody>
          <a:bodyPr>
            <a:normAutofit/>
          </a:bodyPr>
          <a:lstStyle/>
          <a:p>
            <a:r>
              <a:rPr lang="en-GB" sz="3000" dirty="0"/>
              <a:t>Improve the prototype based on player feedback</a:t>
            </a:r>
          </a:p>
          <a:p>
            <a:r>
              <a:rPr lang="en-GB" sz="3000" dirty="0"/>
              <a:t>Refine game mechanics</a:t>
            </a:r>
          </a:p>
          <a:p>
            <a:r>
              <a:rPr lang="en-GB" sz="3000" dirty="0"/>
              <a:t>Finalize the art</a:t>
            </a:r>
          </a:p>
        </p:txBody>
      </p:sp>
      <p:sp>
        <p:nvSpPr>
          <p:cNvPr id="4" name="TextBox 3">
            <a:extLst>
              <a:ext uri="{FF2B5EF4-FFF2-40B4-BE49-F238E27FC236}">
                <a16:creationId xmlns:a16="http://schemas.microsoft.com/office/drawing/2014/main" xmlns="" id="{800B2F8C-C1FD-4B10-9A2A-8DE613366DEC}"/>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spTree>
    <p:extLst>
      <p:ext uri="{BB962C8B-B14F-4D97-AF65-F5344CB8AC3E}">
        <p14:creationId xmlns:p14="http://schemas.microsoft.com/office/powerpoint/2010/main" val="855245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E1F416-5594-4C07-ADDF-FE02BFFE75D1}"/>
              </a:ext>
            </a:extLst>
          </p:cNvPr>
          <p:cNvSpPr>
            <a:spLocks noGrp="1"/>
          </p:cNvSpPr>
          <p:nvPr>
            <p:ph type="title"/>
          </p:nvPr>
        </p:nvSpPr>
        <p:spPr>
          <a:xfrm>
            <a:off x="1393638" y="2728735"/>
            <a:ext cx="9404723" cy="1400530"/>
          </a:xfrm>
        </p:spPr>
        <p:txBody>
          <a:bodyPr/>
          <a:lstStyle/>
          <a:p>
            <a:pPr algn="ctr"/>
            <a:r>
              <a:rPr lang="en-GB" dirty="0"/>
              <a:t>Any Questions?</a:t>
            </a:r>
          </a:p>
        </p:txBody>
      </p:sp>
    </p:spTree>
    <p:extLst>
      <p:ext uri="{BB962C8B-B14F-4D97-AF65-F5344CB8AC3E}">
        <p14:creationId xmlns:p14="http://schemas.microsoft.com/office/powerpoint/2010/main" val="4207036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5F9E9F-BD9C-40B1-9490-41C21A7839D0}"/>
              </a:ext>
            </a:extLst>
          </p:cNvPr>
          <p:cNvSpPr>
            <a:spLocks noGrp="1"/>
          </p:cNvSpPr>
          <p:nvPr>
            <p:ph type="title"/>
          </p:nvPr>
        </p:nvSpPr>
        <p:spPr/>
        <p:txBody>
          <a:bodyPr/>
          <a:lstStyle/>
          <a:p>
            <a:r>
              <a:rPr lang="en-GB" dirty="0"/>
              <a:t>How the game fits the brief</a:t>
            </a:r>
          </a:p>
        </p:txBody>
      </p:sp>
      <p:sp>
        <p:nvSpPr>
          <p:cNvPr id="3" name="Content Placeholder 2">
            <a:extLst>
              <a:ext uri="{FF2B5EF4-FFF2-40B4-BE49-F238E27FC236}">
                <a16:creationId xmlns:a16="http://schemas.microsoft.com/office/drawing/2014/main" xmlns="" id="{35BCE0E4-12ED-4056-BB4E-B3485D3E505F}"/>
              </a:ext>
            </a:extLst>
          </p:cNvPr>
          <p:cNvSpPr>
            <a:spLocks noGrp="1"/>
          </p:cNvSpPr>
          <p:nvPr>
            <p:ph idx="1"/>
          </p:nvPr>
        </p:nvSpPr>
        <p:spPr/>
        <p:txBody>
          <a:bodyPr>
            <a:normAutofit/>
          </a:bodyPr>
          <a:lstStyle/>
          <a:p>
            <a:r>
              <a:rPr lang="en-GB" sz="3000" dirty="0"/>
              <a:t>2D</a:t>
            </a:r>
          </a:p>
          <a:p>
            <a:r>
              <a:rPr lang="en-GB" sz="3000" dirty="0"/>
              <a:t>Controlled by simple tap</a:t>
            </a:r>
          </a:p>
          <a:p>
            <a:r>
              <a:rPr lang="en-GB" sz="3000" dirty="0"/>
              <a:t>Each player has a turn within one round</a:t>
            </a:r>
          </a:p>
          <a:p>
            <a:r>
              <a:rPr lang="en-GB" sz="3000" dirty="0"/>
              <a:t>Played on a mobile phone</a:t>
            </a:r>
          </a:p>
          <a:p>
            <a:r>
              <a:rPr lang="en-GB" sz="3000" dirty="0"/>
              <a:t>Symmetrical</a:t>
            </a:r>
          </a:p>
          <a:p>
            <a:r>
              <a:rPr lang="en-GB" sz="3000" dirty="0"/>
              <a:t>Simple and intuitive to play</a:t>
            </a:r>
          </a:p>
        </p:txBody>
      </p:sp>
      <p:sp>
        <p:nvSpPr>
          <p:cNvPr id="4" name="TextBox 3">
            <a:extLst>
              <a:ext uri="{FF2B5EF4-FFF2-40B4-BE49-F238E27FC236}">
                <a16:creationId xmlns:a16="http://schemas.microsoft.com/office/drawing/2014/main" xmlns="" id="{8932EE29-F110-4E89-92B3-FCDFBAEA9BB0}"/>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spTree>
    <p:extLst>
      <p:ext uri="{BB962C8B-B14F-4D97-AF65-F5344CB8AC3E}">
        <p14:creationId xmlns:p14="http://schemas.microsoft.com/office/powerpoint/2010/main" val="2225047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5" name="Picture 4" descr="A close up of a logo&#10;&#10;Description generated with high confidence">
            <a:extLst>
              <a:ext uri="{FF2B5EF4-FFF2-40B4-BE49-F238E27FC236}">
                <a16:creationId xmlns:a16="http://schemas.microsoft.com/office/drawing/2014/main" xmlns="" id="{1023077E-A82C-43DC-9F5D-AC2B31ED6ED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6091916" y="3427965"/>
            <a:ext cx="5451627" cy="1444681"/>
          </a:xfrm>
          <a:prstGeom prst="rect">
            <a:avLst/>
          </a:prstGeom>
          <a:effectLst>
            <a:outerShdw blurRad="50800" dist="38100" dir="5400000" algn="t" rotWithShape="0">
              <a:prstClr val="black">
                <a:alpha val="43000"/>
              </a:prstClr>
            </a:outerShdw>
          </a:effectLst>
        </p:spPr>
      </p:pic>
      <p:sp>
        <p:nvSpPr>
          <p:cNvPr id="2" name="Title 1">
            <a:extLst>
              <a:ext uri="{FF2B5EF4-FFF2-40B4-BE49-F238E27FC236}">
                <a16:creationId xmlns:a16="http://schemas.microsoft.com/office/drawing/2014/main" xmlns="" id="{68486346-C40E-4C1F-B1A9-12597FACBFC3}"/>
              </a:ext>
            </a:extLst>
          </p:cNvPr>
          <p:cNvSpPr>
            <a:spLocks noGrp="1"/>
          </p:cNvSpPr>
          <p:nvPr>
            <p:ph type="title"/>
          </p:nvPr>
        </p:nvSpPr>
        <p:spPr>
          <a:xfrm>
            <a:off x="648930" y="629266"/>
            <a:ext cx="9252154" cy="1223983"/>
          </a:xfrm>
        </p:spPr>
        <p:txBody>
          <a:bodyPr>
            <a:normAutofit/>
          </a:bodyPr>
          <a:lstStyle/>
          <a:p>
            <a:r>
              <a:rPr lang="en-GB" dirty="0"/>
              <a:t>Target audience</a:t>
            </a:r>
          </a:p>
        </p:txBody>
      </p:sp>
      <p:sp>
        <p:nvSpPr>
          <p:cNvPr id="3" name="Content Placeholder 2">
            <a:extLst>
              <a:ext uri="{FF2B5EF4-FFF2-40B4-BE49-F238E27FC236}">
                <a16:creationId xmlns:a16="http://schemas.microsoft.com/office/drawing/2014/main" xmlns="" id="{7D515C41-FF5C-4B11-AD41-549AB474B57B}"/>
              </a:ext>
            </a:extLst>
          </p:cNvPr>
          <p:cNvSpPr>
            <a:spLocks noGrp="1"/>
          </p:cNvSpPr>
          <p:nvPr>
            <p:ph idx="1"/>
          </p:nvPr>
        </p:nvSpPr>
        <p:spPr>
          <a:xfrm>
            <a:off x="1103311" y="2052214"/>
            <a:ext cx="4338409" cy="4196185"/>
          </a:xfrm>
        </p:spPr>
        <p:txBody>
          <a:bodyPr>
            <a:normAutofit/>
          </a:bodyPr>
          <a:lstStyle/>
          <a:p>
            <a:r>
              <a:rPr lang="en-GB" sz="3000" dirty="0"/>
              <a:t>Core audience</a:t>
            </a:r>
          </a:p>
          <a:p>
            <a:pPr lvl="1"/>
            <a:r>
              <a:rPr lang="en-GB" sz="3000" dirty="0"/>
              <a:t>Ages between 11-25</a:t>
            </a:r>
          </a:p>
          <a:p>
            <a:pPr lvl="1"/>
            <a:r>
              <a:rPr lang="en-GB" sz="3000" dirty="0"/>
              <a:t>Male</a:t>
            </a:r>
          </a:p>
          <a:p>
            <a:pPr lvl="1"/>
            <a:r>
              <a:rPr lang="en-GB" sz="3000" dirty="0"/>
              <a:t>casual gamers</a:t>
            </a:r>
          </a:p>
        </p:txBody>
      </p:sp>
      <p:sp>
        <p:nvSpPr>
          <p:cNvPr id="6" name="TextBox 5">
            <a:extLst>
              <a:ext uri="{FF2B5EF4-FFF2-40B4-BE49-F238E27FC236}">
                <a16:creationId xmlns:a16="http://schemas.microsoft.com/office/drawing/2014/main" xmlns="" id="{B06531AE-598C-44AE-B6E8-136B853BC0DB}"/>
              </a:ext>
            </a:extLst>
          </p:cNvPr>
          <p:cNvSpPr txBox="1"/>
          <p:nvPr/>
        </p:nvSpPr>
        <p:spPr>
          <a:xfrm>
            <a:off x="10610850" y="452718"/>
            <a:ext cx="342900" cy="369332"/>
          </a:xfrm>
          <a:prstGeom prst="rect">
            <a:avLst/>
          </a:prstGeom>
          <a:noFill/>
        </p:spPr>
        <p:txBody>
          <a:bodyPr wrap="square" rtlCol="0">
            <a:spAutoFit/>
          </a:bodyPr>
          <a:lstStyle/>
          <a:p>
            <a:r>
              <a:rPr lang="en-GB" dirty="0"/>
              <a:t>T</a:t>
            </a:r>
          </a:p>
        </p:txBody>
      </p:sp>
    </p:spTree>
    <p:extLst>
      <p:ext uri="{BB962C8B-B14F-4D97-AF65-F5344CB8AC3E}">
        <p14:creationId xmlns:p14="http://schemas.microsoft.com/office/powerpoint/2010/main" val="23825640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00E62F-782F-4ACF-883E-C01DCFC56AA2}"/>
              </a:ext>
            </a:extLst>
          </p:cNvPr>
          <p:cNvSpPr>
            <a:spLocks noGrp="1"/>
          </p:cNvSpPr>
          <p:nvPr>
            <p:ph type="title"/>
          </p:nvPr>
        </p:nvSpPr>
        <p:spPr/>
        <p:txBody>
          <a:bodyPr/>
          <a:lstStyle/>
          <a:p>
            <a:r>
              <a:rPr lang="en-GB" dirty="0"/>
              <a:t>What are the games challenges?</a:t>
            </a:r>
          </a:p>
        </p:txBody>
      </p:sp>
      <p:sp>
        <p:nvSpPr>
          <p:cNvPr id="3" name="Content Placeholder 2">
            <a:extLst>
              <a:ext uri="{FF2B5EF4-FFF2-40B4-BE49-F238E27FC236}">
                <a16:creationId xmlns:a16="http://schemas.microsoft.com/office/drawing/2014/main" xmlns="" id="{BC1716B1-6E25-4E8D-9760-7F764FFC262B}"/>
              </a:ext>
            </a:extLst>
          </p:cNvPr>
          <p:cNvSpPr>
            <a:spLocks noGrp="1"/>
          </p:cNvSpPr>
          <p:nvPr>
            <p:ph idx="1"/>
          </p:nvPr>
        </p:nvSpPr>
        <p:spPr/>
        <p:txBody>
          <a:bodyPr/>
          <a:lstStyle/>
          <a:p>
            <a:r>
              <a:rPr lang="en-GB" dirty="0" smtClean="0"/>
              <a:t>Need help understanding the final mechanics.</a:t>
            </a:r>
            <a:endParaRPr lang="en-GB" dirty="0"/>
          </a:p>
        </p:txBody>
      </p:sp>
      <p:sp>
        <p:nvSpPr>
          <p:cNvPr id="4" name="TextBox 3">
            <a:extLst>
              <a:ext uri="{FF2B5EF4-FFF2-40B4-BE49-F238E27FC236}">
                <a16:creationId xmlns:a16="http://schemas.microsoft.com/office/drawing/2014/main" xmlns="" id="{92D77B54-0290-4018-9D3E-40407F07D633}"/>
              </a:ext>
            </a:extLst>
          </p:cNvPr>
          <p:cNvSpPr txBox="1"/>
          <p:nvPr/>
        </p:nvSpPr>
        <p:spPr>
          <a:xfrm>
            <a:off x="10610850" y="452718"/>
            <a:ext cx="342900" cy="369332"/>
          </a:xfrm>
          <a:prstGeom prst="rect">
            <a:avLst/>
          </a:prstGeom>
          <a:noFill/>
        </p:spPr>
        <p:txBody>
          <a:bodyPr wrap="square" rtlCol="0">
            <a:spAutoFit/>
          </a:bodyPr>
          <a:lstStyle/>
          <a:p>
            <a:r>
              <a:rPr lang="en-GB" dirty="0"/>
              <a:t>M</a:t>
            </a:r>
          </a:p>
        </p:txBody>
      </p:sp>
    </p:spTree>
    <p:extLst>
      <p:ext uri="{BB962C8B-B14F-4D97-AF65-F5344CB8AC3E}">
        <p14:creationId xmlns:p14="http://schemas.microsoft.com/office/powerpoint/2010/main" val="1743628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35A943-83D0-4753-AA1C-4A6833FF9B39}"/>
              </a:ext>
            </a:extLst>
          </p:cNvPr>
          <p:cNvSpPr>
            <a:spLocks noGrp="1"/>
          </p:cNvSpPr>
          <p:nvPr>
            <p:ph type="title"/>
          </p:nvPr>
        </p:nvSpPr>
        <p:spPr/>
        <p:txBody>
          <a:bodyPr/>
          <a:lstStyle/>
          <a:p>
            <a:r>
              <a:rPr lang="en-GB" dirty="0"/>
              <a:t>The player </a:t>
            </a:r>
            <a:r>
              <a:rPr lang="en-GB" dirty="0" smtClean="0"/>
              <a:t>experience &amp; emotions</a:t>
            </a:r>
            <a:endParaRPr lang="en-GB" dirty="0"/>
          </a:p>
        </p:txBody>
      </p:sp>
      <p:sp>
        <p:nvSpPr>
          <p:cNvPr id="3" name="Content Placeholder 2">
            <a:extLst>
              <a:ext uri="{FF2B5EF4-FFF2-40B4-BE49-F238E27FC236}">
                <a16:creationId xmlns:a16="http://schemas.microsoft.com/office/drawing/2014/main" xmlns="" id="{5E33382E-A521-4D39-8DD5-E2DC47E4FE22}"/>
              </a:ext>
            </a:extLst>
          </p:cNvPr>
          <p:cNvSpPr>
            <a:spLocks noGrp="1"/>
          </p:cNvSpPr>
          <p:nvPr>
            <p:ph idx="1"/>
          </p:nvPr>
        </p:nvSpPr>
        <p:spPr/>
        <p:txBody>
          <a:bodyPr>
            <a:normAutofit/>
          </a:bodyPr>
          <a:lstStyle/>
          <a:p>
            <a:r>
              <a:rPr lang="en-GB" sz="3000" dirty="0" smtClean="0"/>
              <a:t>Desired emotions: </a:t>
            </a:r>
          </a:p>
          <a:p>
            <a:r>
              <a:rPr lang="en-GB" sz="3000" dirty="0" smtClean="0"/>
              <a:t>Joy, Fear.</a:t>
            </a:r>
          </a:p>
          <a:p>
            <a:r>
              <a:rPr lang="en-GB" sz="3000" dirty="0" smtClean="0"/>
              <a:t>Relief, Nervousness.</a:t>
            </a:r>
          </a:p>
          <a:p>
            <a:endParaRPr lang="en-GB" sz="3000" dirty="0"/>
          </a:p>
          <a:p>
            <a:r>
              <a:rPr lang="en-GB" sz="3000" dirty="0" smtClean="0"/>
              <a:t>We aim for:</a:t>
            </a:r>
          </a:p>
          <a:p>
            <a:r>
              <a:rPr lang="en-GB" sz="3000" dirty="0" smtClean="0"/>
              <a:t> People Fun.</a:t>
            </a:r>
          </a:p>
          <a:p>
            <a:r>
              <a:rPr lang="en-GB" sz="3000" dirty="0" smtClean="0"/>
              <a:t> Hard Fun.</a:t>
            </a:r>
            <a:endParaRPr lang="en-GB" sz="3000" dirty="0"/>
          </a:p>
        </p:txBody>
      </p:sp>
      <p:sp>
        <p:nvSpPr>
          <p:cNvPr id="4" name="TextBox 3">
            <a:extLst>
              <a:ext uri="{FF2B5EF4-FFF2-40B4-BE49-F238E27FC236}">
                <a16:creationId xmlns:a16="http://schemas.microsoft.com/office/drawing/2014/main" xmlns="" id="{DDFE9877-5324-4066-8155-BB7140AE1EB4}"/>
              </a:ext>
            </a:extLst>
          </p:cNvPr>
          <p:cNvSpPr txBox="1"/>
          <p:nvPr/>
        </p:nvSpPr>
        <p:spPr>
          <a:xfrm>
            <a:off x="10610850" y="452718"/>
            <a:ext cx="342900" cy="369332"/>
          </a:xfrm>
          <a:prstGeom prst="rect">
            <a:avLst/>
          </a:prstGeom>
          <a:noFill/>
        </p:spPr>
        <p:txBody>
          <a:bodyPr wrap="square" rtlCol="0">
            <a:spAutoFit/>
          </a:bodyPr>
          <a:lstStyle/>
          <a:p>
            <a:r>
              <a:rPr lang="en-GB" dirty="0"/>
              <a:t>M</a:t>
            </a:r>
          </a:p>
        </p:txBody>
      </p:sp>
      <p:sp>
        <p:nvSpPr>
          <p:cNvPr id="5" name="Dreptunghi 4"/>
          <p:cNvSpPr/>
          <p:nvPr/>
        </p:nvSpPr>
        <p:spPr>
          <a:xfrm>
            <a:off x="5138845" y="4514850"/>
            <a:ext cx="4314286" cy="707886"/>
          </a:xfrm>
          <a:prstGeom prst="rect">
            <a:avLst/>
          </a:prstGeom>
        </p:spPr>
        <p:txBody>
          <a:bodyPr wrap="square">
            <a:spAutoFit/>
          </a:bodyPr>
          <a:lstStyle/>
          <a:p>
            <a:r>
              <a:rPr lang="en-US" sz="4000" dirty="0" smtClean="0"/>
              <a:t>Schadenfreude.</a:t>
            </a:r>
            <a:endParaRPr lang="en-US" sz="4000" dirty="0"/>
          </a:p>
        </p:txBody>
      </p:sp>
      <p:sp>
        <p:nvSpPr>
          <p:cNvPr id="6" name="Dreptunghi 5"/>
          <p:cNvSpPr/>
          <p:nvPr/>
        </p:nvSpPr>
        <p:spPr>
          <a:xfrm>
            <a:off x="5138845" y="5368647"/>
            <a:ext cx="4314286" cy="707886"/>
          </a:xfrm>
          <a:prstGeom prst="rect">
            <a:avLst/>
          </a:prstGeom>
        </p:spPr>
        <p:txBody>
          <a:bodyPr wrap="square">
            <a:spAutoFit/>
          </a:bodyPr>
          <a:lstStyle/>
          <a:p>
            <a:r>
              <a:rPr lang="en-US" sz="4000" dirty="0" err="1" smtClean="0"/>
              <a:t>Fiero</a:t>
            </a:r>
            <a:r>
              <a:rPr lang="en-US" sz="4000" dirty="0" smtClean="0"/>
              <a:t>.</a:t>
            </a:r>
            <a:endParaRPr lang="en-US" sz="4000" dirty="0"/>
          </a:p>
        </p:txBody>
      </p:sp>
    </p:spTree>
    <p:extLst>
      <p:ext uri="{BB962C8B-B14F-4D97-AF65-F5344CB8AC3E}">
        <p14:creationId xmlns:p14="http://schemas.microsoft.com/office/powerpoint/2010/main" val="182204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6C51B4-F8AB-4319-8469-886E389188DE}"/>
              </a:ext>
            </a:extLst>
          </p:cNvPr>
          <p:cNvSpPr>
            <a:spLocks noGrp="1"/>
          </p:cNvSpPr>
          <p:nvPr>
            <p:ph type="title"/>
          </p:nvPr>
        </p:nvSpPr>
        <p:spPr/>
        <p:txBody>
          <a:bodyPr/>
          <a:lstStyle/>
          <a:p>
            <a:r>
              <a:rPr lang="en-GB" dirty="0"/>
              <a:t>What does the player do (Prototype)?</a:t>
            </a:r>
          </a:p>
        </p:txBody>
      </p:sp>
      <p:pic>
        <p:nvPicPr>
          <p:cNvPr id="5" name="Prototype 1">
            <a:hlinkClick r:id="" action="ppaction://media"/>
            <a:extLst>
              <a:ext uri="{FF2B5EF4-FFF2-40B4-BE49-F238E27FC236}">
                <a16:creationId xmlns:a16="http://schemas.microsoft.com/office/drawing/2014/main" xmlns="" id="{9E80FA43-B74C-4D3D-B9F2-88E468975C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46263" y="2052638"/>
            <a:ext cx="7459662" cy="4195762"/>
          </a:xfrm>
        </p:spPr>
      </p:pic>
      <p:sp>
        <p:nvSpPr>
          <p:cNvPr id="4" name="TextBox 3">
            <a:extLst>
              <a:ext uri="{FF2B5EF4-FFF2-40B4-BE49-F238E27FC236}">
                <a16:creationId xmlns:a16="http://schemas.microsoft.com/office/drawing/2014/main" xmlns="" id="{5C89ADB2-DB96-4FDA-909F-906186794C7E}"/>
              </a:ext>
            </a:extLst>
          </p:cNvPr>
          <p:cNvSpPr txBox="1"/>
          <p:nvPr/>
        </p:nvSpPr>
        <p:spPr>
          <a:xfrm>
            <a:off x="10610850" y="452718"/>
            <a:ext cx="342900" cy="369332"/>
          </a:xfrm>
          <a:prstGeom prst="rect">
            <a:avLst/>
          </a:prstGeom>
          <a:noFill/>
        </p:spPr>
        <p:txBody>
          <a:bodyPr wrap="square" rtlCol="0">
            <a:spAutoFit/>
          </a:bodyPr>
          <a:lstStyle/>
          <a:p>
            <a:r>
              <a:rPr lang="en-GB" dirty="0"/>
              <a:t>E</a:t>
            </a:r>
          </a:p>
        </p:txBody>
      </p:sp>
    </p:spTree>
    <p:extLst>
      <p:ext uri="{BB962C8B-B14F-4D97-AF65-F5344CB8AC3E}">
        <p14:creationId xmlns:p14="http://schemas.microsoft.com/office/powerpoint/2010/main" val="223417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FD9CEF-C4EB-4584-B49F-A02E873D6779}"/>
              </a:ext>
            </a:extLst>
          </p:cNvPr>
          <p:cNvSpPr>
            <a:spLocks noGrp="1"/>
          </p:cNvSpPr>
          <p:nvPr>
            <p:ph type="title"/>
          </p:nvPr>
        </p:nvSpPr>
        <p:spPr/>
        <p:txBody>
          <a:bodyPr/>
          <a:lstStyle/>
          <a:p>
            <a:r>
              <a:rPr lang="en-GB" dirty="0"/>
              <a:t>Mechanics: </a:t>
            </a:r>
          </a:p>
        </p:txBody>
      </p:sp>
      <p:sp>
        <p:nvSpPr>
          <p:cNvPr id="3" name="Content Placeholder 2">
            <a:extLst>
              <a:ext uri="{FF2B5EF4-FFF2-40B4-BE49-F238E27FC236}">
                <a16:creationId xmlns:a16="http://schemas.microsoft.com/office/drawing/2014/main" xmlns="" id="{631A7050-10F3-4ED1-991E-B2AA17989DB6}"/>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xmlns="" id="{F6E057A5-D628-4E7B-B7C3-E0DBA1EC1350}"/>
              </a:ext>
            </a:extLst>
          </p:cNvPr>
          <p:cNvSpPr txBox="1"/>
          <p:nvPr/>
        </p:nvSpPr>
        <p:spPr>
          <a:xfrm>
            <a:off x="10610850" y="452718"/>
            <a:ext cx="342900" cy="369332"/>
          </a:xfrm>
          <a:prstGeom prst="rect">
            <a:avLst/>
          </a:prstGeom>
          <a:noFill/>
        </p:spPr>
        <p:txBody>
          <a:bodyPr wrap="square" rtlCol="0">
            <a:spAutoFit/>
          </a:bodyPr>
          <a:lstStyle/>
          <a:p>
            <a:r>
              <a:rPr lang="en-GB" dirty="0"/>
              <a:t>P</a:t>
            </a:r>
          </a:p>
        </p:txBody>
      </p:sp>
    </p:spTree>
    <p:extLst>
      <p:ext uri="{BB962C8B-B14F-4D97-AF65-F5344CB8AC3E}">
        <p14:creationId xmlns:p14="http://schemas.microsoft.com/office/powerpoint/2010/main" val="3450864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E2D705-D5C3-4C74-A24E-2CAFC9876DB2}"/>
              </a:ext>
            </a:extLst>
          </p:cNvPr>
          <p:cNvSpPr>
            <a:spLocks noGrp="1"/>
          </p:cNvSpPr>
          <p:nvPr>
            <p:ph type="title"/>
          </p:nvPr>
        </p:nvSpPr>
        <p:spPr/>
        <p:txBody>
          <a:bodyPr/>
          <a:lstStyle/>
          <a:p>
            <a:pPr algn="ctr"/>
            <a:r>
              <a:rPr lang="en-GB" dirty="0" smtClean="0"/>
              <a:t>  Concept </a:t>
            </a:r>
            <a:r>
              <a:rPr lang="en-GB" dirty="0"/>
              <a:t>Art</a:t>
            </a:r>
          </a:p>
        </p:txBody>
      </p:sp>
      <p:sp>
        <p:nvSpPr>
          <p:cNvPr id="8" name="TextBox 7">
            <a:extLst>
              <a:ext uri="{FF2B5EF4-FFF2-40B4-BE49-F238E27FC236}">
                <a16:creationId xmlns:a16="http://schemas.microsoft.com/office/drawing/2014/main" xmlns="" id="{5F176211-7AF7-4E92-98D8-E07500765066}"/>
              </a:ext>
            </a:extLst>
          </p:cNvPr>
          <p:cNvSpPr txBox="1"/>
          <p:nvPr/>
        </p:nvSpPr>
        <p:spPr>
          <a:xfrm>
            <a:off x="10610850" y="138393"/>
            <a:ext cx="342900" cy="923330"/>
          </a:xfrm>
          <a:prstGeom prst="rect">
            <a:avLst/>
          </a:prstGeom>
          <a:noFill/>
        </p:spPr>
        <p:txBody>
          <a:bodyPr wrap="square" rtlCol="0">
            <a:spAutoFit/>
          </a:bodyPr>
          <a:lstStyle/>
          <a:p>
            <a:r>
              <a:rPr lang="en-GB" dirty="0"/>
              <a:t>M&amp;T</a:t>
            </a:r>
          </a:p>
        </p:txBody>
      </p:sp>
      <p:pic>
        <p:nvPicPr>
          <p:cNvPr id="2050" name="Picture 2" descr="C:\Users\extre\Desktop\Panda Viking Concept Art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275" y="5027063"/>
            <a:ext cx="2793927" cy="176090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extre\Desktop\Horse Viking Concept 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567" y="2308096"/>
            <a:ext cx="2258935" cy="27429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extre\Desktop\Spartan Ca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8503" y="2308096"/>
            <a:ext cx="1884192" cy="274299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extre\Desktop\SamuraiCat Contept Ar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2695" y="2308096"/>
            <a:ext cx="1937970" cy="277164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xmlns="" id="{631A7050-10F3-4ED1-991E-B2AA17989DB6}"/>
              </a:ext>
            </a:extLst>
          </p:cNvPr>
          <p:cNvSpPr>
            <a:spLocks noGrp="1"/>
          </p:cNvSpPr>
          <p:nvPr>
            <p:ph idx="1"/>
          </p:nvPr>
        </p:nvSpPr>
        <p:spPr>
          <a:xfrm>
            <a:off x="112669" y="1061723"/>
            <a:ext cx="4172459" cy="1745359"/>
          </a:xfrm>
        </p:spPr>
        <p:txBody>
          <a:bodyPr>
            <a:normAutofit/>
          </a:bodyPr>
          <a:lstStyle/>
          <a:p>
            <a:pPr marL="0" indent="0">
              <a:buNone/>
            </a:pPr>
            <a:r>
              <a:rPr lang="en-GB" sz="3200" dirty="0" smtClean="0"/>
              <a:t>Anthropomorphized </a:t>
            </a:r>
            <a:r>
              <a:rPr lang="en-GB" sz="3200" dirty="0" smtClean="0"/>
              <a:t>		Animals</a:t>
            </a:r>
            <a:endParaRPr lang="en-GB" sz="3200" dirty="0"/>
          </a:p>
        </p:txBody>
      </p:sp>
      <p:pic>
        <p:nvPicPr>
          <p:cNvPr id="2054" name="Picture 6" descr="C:\Users\extre\Desktop\Fox Centurion Concept Art (WIP).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8530" y="2899422"/>
            <a:ext cx="2390440" cy="309414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xmlns="" id="{631A7050-10F3-4ED1-991E-B2AA17989DB6}"/>
              </a:ext>
            </a:extLst>
          </p:cNvPr>
          <p:cNvSpPr txBox="1">
            <a:spLocks/>
          </p:cNvSpPr>
          <p:nvPr/>
        </p:nvSpPr>
        <p:spPr>
          <a:xfrm>
            <a:off x="10029326" y="1435417"/>
            <a:ext cx="2162674" cy="1745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GB" sz="3200" dirty="0" smtClean="0"/>
              <a:t> Warrior </a:t>
            </a:r>
          </a:p>
          <a:p>
            <a:pPr marL="0" indent="0">
              <a:buFont typeface="Wingdings 3" charset="2"/>
              <a:buNone/>
            </a:pPr>
            <a:r>
              <a:rPr lang="en-GB" sz="3200" dirty="0" smtClean="0"/>
              <a:t>Cultures</a:t>
            </a:r>
            <a:endParaRPr lang="en-GB" sz="3200" dirty="0"/>
          </a:p>
        </p:txBody>
      </p:sp>
      <p:pic>
        <p:nvPicPr>
          <p:cNvPr id="13" name="Picture 13" descr="C:\Users\extre\Desktop\Armory.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4108" y="1791954"/>
            <a:ext cx="3415218" cy="483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91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par>
                                <p:cTn id="8" presetID="10" presetClass="entr" presetSubtype="0" fill="hold" nodeType="withEffect">
                                  <p:stCondLst>
                                    <p:cond delay="100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10" presetClass="entr" presetSubtype="0" fill="hold" nodeType="withEffect">
                                  <p:stCondLst>
                                    <p:cond delay="1500"/>
                                  </p:stCondLst>
                                  <p:childTnLst>
                                    <p:set>
                                      <p:cBhvr>
                                        <p:cTn id="12" dur="1" fill="hold">
                                          <p:stCondLst>
                                            <p:cond delay="0"/>
                                          </p:stCondLst>
                                        </p:cTn>
                                        <p:tgtEl>
                                          <p:spTgt spid="2053"/>
                                        </p:tgtEl>
                                        <p:attrNameLst>
                                          <p:attrName>style.visibility</p:attrName>
                                        </p:attrNameLst>
                                      </p:cBhvr>
                                      <p:to>
                                        <p:strVal val="visible"/>
                                      </p:to>
                                    </p:set>
                                    <p:animEffect transition="in" filter="fade">
                                      <p:cBhvr>
                                        <p:cTn id="13" dur="500"/>
                                        <p:tgtEl>
                                          <p:spTgt spid="2053"/>
                                        </p:tgtEl>
                                      </p:cBhvr>
                                    </p:animEffect>
                                  </p:childTnLst>
                                </p:cTn>
                              </p:par>
                              <p:par>
                                <p:cTn id="14" presetID="10" presetClass="entr" presetSubtype="0" fill="hold" nodeType="withEffect">
                                  <p:stCondLst>
                                    <p:cond delay="200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500"/>
                                        <p:tgtEl>
                                          <p:spTgt spid="205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C:\Users\extre\OneDrive\Documents\GitHub\mgp-mgp-group-14\Art Assets\Concept Art\Battleground BG 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262" y="1260698"/>
            <a:ext cx="3329846" cy="23274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28E2D705-D5C3-4C74-A24E-2CAFC9876DB2}"/>
              </a:ext>
            </a:extLst>
          </p:cNvPr>
          <p:cNvSpPr>
            <a:spLocks noGrp="1"/>
          </p:cNvSpPr>
          <p:nvPr>
            <p:ph type="title"/>
          </p:nvPr>
        </p:nvSpPr>
        <p:spPr/>
        <p:txBody>
          <a:bodyPr/>
          <a:lstStyle/>
          <a:p>
            <a:r>
              <a:rPr lang="en-GB" dirty="0"/>
              <a:t>Concept Art</a:t>
            </a:r>
          </a:p>
        </p:txBody>
      </p:sp>
      <p:sp>
        <p:nvSpPr>
          <p:cNvPr id="8" name="TextBox 7">
            <a:extLst>
              <a:ext uri="{FF2B5EF4-FFF2-40B4-BE49-F238E27FC236}">
                <a16:creationId xmlns:a16="http://schemas.microsoft.com/office/drawing/2014/main" xmlns="" id="{5F176211-7AF7-4E92-98D8-E07500765066}"/>
              </a:ext>
            </a:extLst>
          </p:cNvPr>
          <p:cNvSpPr txBox="1"/>
          <p:nvPr/>
        </p:nvSpPr>
        <p:spPr>
          <a:xfrm>
            <a:off x="10610850" y="138393"/>
            <a:ext cx="342900" cy="923330"/>
          </a:xfrm>
          <a:prstGeom prst="rect">
            <a:avLst/>
          </a:prstGeom>
          <a:noFill/>
        </p:spPr>
        <p:txBody>
          <a:bodyPr wrap="square" rtlCol="0">
            <a:spAutoFit/>
          </a:bodyPr>
          <a:lstStyle/>
          <a:p>
            <a:r>
              <a:rPr lang="en-GB" dirty="0"/>
              <a:t>M&amp;T</a:t>
            </a:r>
          </a:p>
        </p:txBody>
      </p:sp>
      <p:pic>
        <p:nvPicPr>
          <p:cNvPr id="1027" name="Picture 3" descr="C:\Users\extre\Desktop\Main Menu Concept Ar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305" y="1260697"/>
            <a:ext cx="5495681" cy="23274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extre\OneDrive\Documents\GitHub\mgp-mgp-group-14\Art Assets\Concept Art\Close up Battlefield concept ar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3963" y="1227475"/>
            <a:ext cx="4208706" cy="239386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extre\Desktop\S Victory 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262" y="3654562"/>
            <a:ext cx="2724883" cy="30558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extre\Desktop\V Victory 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58146" y="3654562"/>
            <a:ext cx="1794746" cy="305584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extre\Desktop\Draw 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52892" y="3654561"/>
            <a:ext cx="3106434" cy="305584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extre\Desktop\Viking artwork iteration 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59326" y="3654562"/>
            <a:ext cx="3202526" cy="305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20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500"/>
                                        <p:tgtEl>
                                          <p:spTgt spid="10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wipe(down)">
                                      <p:cBhvr>
                                        <p:cTn id="12" dur="500"/>
                                        <p:tgtEl>
                                          <p:spTgt spid="1027"/>
                                        </p:tgtEl>
                                      </p:cBhvr>
                                    </p:animEffect>
                                  </p:childTnLst>
                                </p:cTn>
                              </p:par>
                              <p:par>
                                <p:cTn id="13" presetID="22" presetClass="entr" presetSubtype="4"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wipe(down)">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33"/>
                                        </p:tgtEl>
                                        <p:attrNameLst>
                                          <p:attrName>style.visibility</p:attrName>
                                        </p:attrNameLst>
                                      </p:cBhvr>
                                      <p:to>
                                        <p:strVal val="visible"/>
                                      </p:to>
                                    </p:set>
                                    <p:animEffect transition="in" filter="fade">
                                      <p:cBhvr>
                                        <p:cTn id="20" dur="1000"/>
                                        <p:tgtEl>
                                          <p:spTgt spid="1033"/>
                                        </p:tgtEl>
                                      </p:cBhvr>
                                    </p:animEffect>
                                    <p:anim calcmode="lin" valueType="num">
                                      <p:cBhvr>
                                        <p:cTn id="21" dur="1000" fill="hold"/>
                                        <p:tgtEl>
                                          <p:spTgt spid="1033"/>
                                        </p:tgtEl>
                                        <p:attrNameLst>
                                          <p:attrName>ppt_x</p:attrName>
                                        </p:attrNameLst>
                                      </p:cBhvr>
                                      <p:tavLst>
                                        <p:tav tm="0">
                                          <p:val>
                                            <p:strVal val="#ppt_x"/>
                                          </p:val>
                                        </p:tav>
                                        <p:tav tm="100000">
                                          <p:val>
                                            <p:strVal val="#ppt_x"/>
                                          </p:val>
                                        </p:tav>
                                      </p:tavLst>
                                    </p:anim>
                                    <p:anim calcmode="lin" valueType="num">
                                      <p:cBhvr>
                                        <p:cTn id="22" dur="1000" fill="hold"/>
                                        <p:tgtEl>
                                          <p:spTgt spid="103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1034"/>
                                        </p:tgtEl>
                                        <p:attrNameLst>
                                          <p:attrName>style.visibility</p:attrName>
                                        </p:attrNameLst>
                                      </p:cBhvr>
                                      <p:to>
                                        <p:strVal val="visible"/>
                                      </p:to>
                                    </p:set>
                                    <p:animEffect transition="in" filter="fade">
                                      <p:cBhvr>
                                        <p:cTn id="25" dur="1000"/>
                                        <p:tgtEl>
                                          <p:spTgt spid="1034"/>
                                        </p:tgtEl>
                                      </p:cBhvr>
                                    </p:animEffect>
                                    <p:anim calcmode="lin" valueType="num">
                                      <p:cBhvr>
                                        <p:cTn id="26" dur="1000" fill="hold"/>
                                        <p:tgtEl>
                                          <p:spTgt spid="1034"/>
                                        </p:tgtEl>
                                        <p:attrNameLst>
                                          <p:attrName>ppt_x</p:attrName>
                                        </p:attrNameLst>
                                      </p:cBhvr>
                                      <p:tavLst>
                                        <p:tav tm="0">
                                          <p:val>
                                            <p:strVal val="#ppt_x"/>
                                          </p:val>
                                        </p:tav>
                                        <p:tav tm="100000">
                                          <p:val>
                                            <p:strVal val="#ppt_x"/>
                                          </p:val>
                                        </p:tav>
                                      </p:tavLst>
                                    </p:anim>
                                    <p:anim calcmode="lin" valueType="num">
                                      <p:cBhvr>
                                        <p:cTn id="27" dur="1000" fill="hold"/>
                                        <p:tgtEl>
                                          <p:spTgt spid="103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1035"/>
                                        </p:tgtEl>
                                        <p:attrNameLst>
                                          <p:attrName>style.visibility</p:attrName>
                                        </p:attrNameLst>
                                      </p:cBhvr>
                                      <p:to>
                                        <p:strVal val="visible"/>
                                      </p:to>
                                    </p:set>
                                    <p:animEffect transition="in" filter="fade">
                                      <p:cBhvr>
                                        <p:cTn id="30" dur="1000"/>
                                        <p:tgtEl>
                                          <p:spTgt spid="1035"/>
                                        </p:tgtEl>
                                      </p:cBhvr>
                                    </p:animEffect>
                                    <p:anim calcmode="lin" valueType="num">
                                      <p:cBhvr>
                                        <p:cTn id="31" dur="1000" fill="hold"/>
                                        <p:tgtEl>
                                          <p:spTgt spid="1035"/>
                                        </p:tgtEl>
                                        <p:attrNameLst>
                                          <p:attrName>ppt_x</p:attrName>
                                        </p:attrNameLst>
                                      </p:cBhvr>
                                      <p:tavLst>
                                        <p:tav tm="0">
                                          <p:val>
                                            <p:strVal val="#ppt_x"/>
                                          </p:val>
                                        </p:tav>
                                        <p:tav tm="100000">
                                          <p:val>
                                            <p:strVal val="#ppt_x"/>
                                          </p:val>
                                        </p:tav>
                                      </p:tavLst>
                                    </p:anim>
                                    <p:anim calcmode="lin" valueType="num">
                                      <p:cBhvr>
                                        <p:cTn id="32" dur="1000" fill="hold"/>
                                        <p:tgtEl>
                                          <p:spTgt spid="10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0"/>
                                        </p:tgtEl>
                                        <p:attrNameLst>
                                          <p:attrName>style.visibility</p:attrName>
                                        </p:attrNameLst>
                                      </p:cBhvr>
                                      <p:to>
                                        <p:strVal val="visible"/>
                                      </p:to>
                                    </p:set>
                                    <p:animEffect transition="in" filter="fade">
                                      <p:cBhvr>
                                        <p:cTn id="3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477</TotalTime>
  <Words>759</Words>
  <Application>Microsoft Office PowerPoint</Application>
  <PresentationFormat>Particularizare</PresentationFormat>
  <Paragraphs>99</Paragraphs>
  <Slides>12</Slides>
  <Notes>11</Notes>
  <HiddenSlides>0</HiddenSlides>
  <MMClips>1</MMClips>
  <ScaleCrop>false</ScaleCrop>
  <HeadingPairs>
    <vt:vector size="4" baseType="variant">
      <vt:variant>
        <vt:lpstr>Temă</vt:lpstr>
      </vt:variant>
      <vt:variant>
        <vt:i4>1</vt:i4>
      </vt:variant>
      <vt:variant>
        <vt:lpstr>Titluri diapozitive</vt:lpstr>
      </vt:variant>
      <vt:variant>
        <vt:i4>12</vt:i4>
      </vt:variant>
    </vt:vector>
  </HeadingPairs>
  <TitlesOfParts>
    <vt:vector size="13" baseType="lpstr">
      <vt:lpstr>Ion</vt:lpstr>
      <vt:lpstr>Group 14</vt:lpstr>
      <vt:lpstr>How the game fits the brief</vt:lpstr>
      <vt:lpstr>Target audience</vt:lpstr>
      <vt:lpstr>What are the games challenges?</vt:lpstr>
      <vt:lpstr>The player experience &amp; emotions</vt:lpstr>
      <vt:lpstr>What does the player do (Prototype)?</vt:lpstr>
      <vt:lpstr>Mechanics: </vt:lpstr>
      <vt:lpstr>  Concept Art</vt:lpstr>
      <vt:lpstr>Concept Art</vt:lpstr>
      <vt:lpstr>Current state of the art:</vt:lpstr>
      <vt:lpstr>The following week</vt:lpstr>
      <vt:lpstr>Any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Ethan Ward</dc:creator>
  <cp:lastModifiedBy>Mircea Lazar</cp:lastModifiedBy>
  <cp:revision>52</cp:revision>
  <dcterms:created xsi:type="dcterms:W3CDTF">2018-01-31T15:28:28Z</dcterms:created>
  <dcterms:modified xsi:type="dcterms:W3CDTF">2018-03-07T03:22:20Z</dcterms:modified>
</cp:coreProperties>
</file>